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72" r:id="rId4"/>
    <p:sldId id="274" r:id="rId5"/>
    <p:sldId id="260" r:id="rId6"/>
    <p:sldId id="265" r:id="rId7"/>
    <p:sldId id="261" r:id="rId8"/>
    <p:sldId id="262" r:id="rId9"/>
    <p:sldId id="263" r:id="rId10"/>
    <p:sldId id="264" r:id="rId11"/>
    <p:sldId id="268" r:id="rId12"/>
    <p:sldId id="275" r:id="rId13"/>
    <p:sldId id="269" r:id="rId14"/>
    <p:sldId id="276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A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9"/>
    <p:restoredTop sz="94843"/>
  </p:normalViewPr>
  <p:slideViewPr>
    <p:cSldViewPr snapToGrid="0" snapToObjects="1">
      <p:cViewPr varScale="1">
        <p:scale>
          <a:sx n="110" d="100"/>
          <a:sy n="110" d="100"/>
        </p:scale>
        <p:origin x="63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8B7DA-3150-0B4F-AF08-DEB194FE0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37EE6A-8198-FE43-BF9D-042E99DE65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CCD7C-BFAD-A74B-AE9C-204E27A1E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315B-F2DB-4E45-B308-10874876A1D0}" type="datetimeFigureOut">
              <a:rPr lang="en-US" smtClean="0"/>
              <a:t>2/15/20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99834-F56E-2341-92D4-0DB8BB55D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68A9D-C65D-F14B-8E60-DB9B89E89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9AFF-1ED3-9246-A4A7-DFA58D969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4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11511-DD44-C24E-8E66-57054A677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B54022-959B-FB42-9381-60E75049A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83E62-5313-A846-B1D0-D5817673A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315B-F2DB-4E45-B308-10874876A1D0}" type="datetimeFigureOut">
              <a:rPr lang="en-US" smtClean="0"/>
              <a:t>2/15/20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148D5-0531-724D-A882-2EF66C324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9A8E8-A60C-BB47-9442-49CB87FA7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9AFF-1ED3-9246-A4A7-DFA58D969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66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23064B-807C-B945-8A86-E3CA0D1480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3F32B1-9098-5946-9B2C-6262EB0D7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63770-A7A8-F34C-A7E4-01764AA40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315B-F2DB-4E45-B308-10874876A1D0}" type="datetimeFigureOut">
              <a:rPr lang="en-US" smtClean="0"/>
              <a:t>2/15/20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42AF4-9910-244D-9C6A-9B0BD28FC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AB297-17D5-6B4A-B103-969D8AA6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9AFF-1ED3-9246-A4A7-DFA58D969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9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F8A12-7C0A-C544-9A13-925BEB0A9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96225-96D0-D140-84D0-00562F47B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D2386-8EB1-C343-8793-E0154318D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315B-F2DB-4E45-B308-10874876A1D0}" type="datetimeFigureOut">
              <a:rPr lang="en-US" smtClean="0"/>
              <a:t>2/15/20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98141-CEE3-CC48-A5AF-9FF4DF471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2CE46-7B7F-AA4B-99B1-D68FE2F70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9AFF-1ED3-9246-A4A7-DFA58D969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7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AC9DA-B1D8-AF46-9DD8-2C810E1EB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B7834-63DB-594B-93CF-84EC5C91D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F4330-03CF-3245-9BDE-98D7E77EA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315B-F2DB-4E45-B308-10874876A1D0}" type="datetimeFigureOut">
              <a:rPr lang="en-US" smtClean="0"/>
              <a:t>2/15/20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35B78-3FB1-CF41-889A-3326977C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18753-C545-054F-93A9-97EED204C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9AFF-1ED3-9246-A4A7-DFA58D969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69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3DFD5-5ADA-404D-817F-2E04F206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335E7-969B-674A-AEC8-7DA686F192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70994-3733-344D-AC50-5039CA810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BC17FD-8246-0745-BF82-CF278D296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315B-F2DB-4E45-B308-10874876A1D0}" type="datetimeFigureOut">
              <a:rPr lang="en-US" smtClean="0"/>
              <a:t>2/15/20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A6429-A50F-FB46-A5EE-03819C510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E539EF-53F3-F041-A7D3-4C754ECF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9AFF-1ED3-9246-A4A7-DFA58D969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96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62E5D-4C48-8444-A23B-2A038BD22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40524-6FAD-1643-8DCA-A700E7A94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C73E5-89CA-8D48-91FF-C651CB303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39D6C4-8532-574E-B760-A05DC1B90F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7CF6C9-21B5-1A40-BF4A-449C5748E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02BA4A-EC0B-924A-B402-9054A7F0D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315B-F2DB-4E45-B308-10874876A1D0}" type="datetimeFigureOut">
              <a:rPr lang="en-US" smtClean="0"/>
              <a:t>2/15/20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5A83E2-B6F4-424F-81F6-D61096727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FB7A93-9639-8B4D-BE97-1BFD0474C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9AFF-1ED3-9246-A4A7-DFA58D969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6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DD42F-32CD-F44A-A5AA-2A00D96DB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E636A1-AC86-5542-85DD-C20DDE452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315B-F2DB-4E45-B308-10874876A1D0}" type="datetimeFigureOut">
              <a:rPr lang="en-US" smtClean="0"/>
              <a:t>2/15/20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733AAD-DA1C-B145-A660-72C1483D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A4364D-DCAD-174F-BF56-2C17E2F8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9AFF-1ED3-9246-A4A7-DFA58D969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8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B236E8-E412-FB4F-A46A-51BCD84C7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315B-F2DB-4E45-B308-10874876A1D0}" type="datetimeFigureOut">
              <a:rPr lang="en-US" smtClean="0"/>
              <a:t>2/15/20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C3D5AC-8257-6E4C-8A73-54EB5EE83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4AABB-94D4-7247-A73B-8C6EB2E54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9AFF-1ED3-9246-A4A7-DFA58D969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4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C4BD5-9FA6-5C44-8540-3E102C332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65AC6-6BB1-C449-99E1-FB4D3246F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23C73E-4C0E-C143-AAC2-9EF0623D4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CB114-9779-4C48-866B-8ABD3BCDC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315B-F2DB-4E45-B308-10874876A1D0}" type="datetimeFigureOut">
              <a:rPr lang="en-US" smtClean="0"/>
              <a:t>2/15/20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3E08D9-69AB-ED46-824F-AE2A1BBE4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8E29B3-7EF3-FA44-9A56-90193B20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9AFF-1ED3-9246-A4A7-DFA58D969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6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356C9-32EB-3348-8609-C8F01A935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02EBEB-E6B8-FB43-978B-87A45F0D8C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39B32-CDB6-9A4E-86AD-7E26F16A8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37C1E-2ADC-E44E-9828-CC90E023A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315B-F2DB-4E45-B308-10874876A1D0}" type="datetimeFigureOut">
              <a:rPr lang="en-US" smtClean="0"/>
              <a:t>2/15/20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F01DA-1E71-C948-ADD2-84068A84E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76790-5149-2E4D-A987-109061289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9AFF-1ED3-9246-A4A7-DFA58D969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8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accent6">
                <a:alpha val="23000"/>
                <a:lumMod val="21000"/>
                <a:lumOff val="79000"/>
              </a:schemeClr>
            </a:gs>
            <a:gs pos="99000">
              <a:schemeClr val="accent6">
                <a:lumMod val="45000"/>
                <a:lumOff val="55000"/>
              </a:schemeClr>
            </a:gs>
            <a:gs pos="78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AB0AEC-0575-C14E-A8E0-6C2CC0C03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828DE-CB1C-CD46-A002-1EAA0164E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9FC82-4DEF-9D45-A94C-7ADB3E8E6B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8315B-F2DB-4E45-B308-10874876A1D0}" type="datetimeFigureOut">
              <a:rPr lang="en-US" smtClean="0"/>
              <a:t>2/15/20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4A1DA-405E-134E-8B56-D29B996768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52961-C142-404E-B748-A31D92D9F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D9AFF-1ED3-9246-A4A7-DFA58D969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2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tiff"/><Relationship Id="rId4" Type="http://schemas.openxmlformats.org/officeDocument/2006/relationships/hyperlink" Target="https://www.latimes.com/california/story/2020-01-13/united-methodists-roiled-by-lgbtq-issues-consider-divorc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80580-248E-2649-BD80-5C60314B87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4615" y="739304"/>
            <a:ext cx="4444314" cy="454938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Demi Bold" panose="020B0503020202020204" pitchFamily="34" charset="0"/>
              </a:rPr>
              <a:t>Protocol of Reconciliation &amp; Grace Through Separation</a:t>
            </a:r>
          </a:p>
        </p:txBody>
      </p:sp>
    </p:spTree>
    <p:extLst>
      <p:ext uri="{BB962C8B-B14F-4D97-AF65-F5344CB8AC3E}">
        <p14:creationId xmlns:p14="http://schemas.microsoft.com/office/powerpoint/2010/main" val="2828638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E5443-22A3-FB4C-BBD8-BF45576F3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48032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Annual Conferences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FEBBA-F787-8C4F-B24B-64B0976CD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6507"/>
            <a:ext cx="10515600" cy="4150455"/>
          </a:xfrm>
        </p:spPr>
        <p:txBody>
          <a:bodyPr>
            <a:normAutofit/>
          </a:bodyPr>
          <a:lstStyle/>
          <a:p>
            <a:pPr>
              <a:buClr>
                <a:srgbClr val="62A6AF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Retain all property if they join Methodist denomination pursuant to the Protocol</a:t>
            </a:r>
          </a:p>
          <a:p>
            <a:pPr>
              <a:buClr>
                <a:srgbClr val="62A6AF"/>
              </a:buClr>
              <a:buFont typeface="Wingdings" pitchFamily="2" charset="2"/>
              <a:buChar char="§"/>
            </a:pPr>
            <a:endParaRPr lang="en-US" sz="3600" dirty="0">
              <a:solidFill>
                <a:schemeClr val="bg2">
                  <a:lumMod val="25000"/>
                </a:schemeClr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123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218A7-61B3-E847-8215-210861C0B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4803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Financial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4D3A5-F294-B541-B45E-5CFC179DD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8291"/>
            <a:ext cx="10515600" cy="4505691"/>
          </a:xfrm>
        </p:spPr>
        <p:txBody>
          <a:bodyPr>
            <a:normAutofit/>
          </a:bodyPr>
          <a:lstStyle/>
          <a:p>
            <a:pPr>
              <a:buClr>
                <a:srgbClr val="62A6AF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Traditional Methodist denomination 	</a:t>
            </a:r>
            <a:r>
              <a:rPr lang="en-US" sz="4400" b="1" dirty="0">
                <a:solidFill>
                  <a:srgbClr val="62A6AF"/>
                </a:solidFill>
                <a:latin typeface="Avenir Next Demi Bold" panose="020B0503020202020204" pitchFamily="34" charset="0"/>
              </a:rPr>
              <a:t>$25M</a:t>
            </a:r>
          </a:p>
          <a:p>
            <a:pPr>
              <a:buClr>
                <a:srgbClr val="62A6AF"/>
              </a:buClr>
              <a:buFont typeface="Wingdings" pitchFamily="2" charset="2"/>
              <a:buChar char="§"/>
            </a:pPr>
            <a:endParaRPr lang="en-US" sz="3600" dirty="0">
              <a:solidFill>
                <a:schemeClr val="bg2">
                  <a:lumMod val="25000"/>
                </a:schemeClr>
              </a:solidFill>
              <a:latin typeface="Avenir Next" panose="020B0503020202020204" pitchFamily="34" charset="0"/>
            </a:endParaRPr>
          </a:p>
          <a:p>
            <a:pPr>
              <a:buClr>
                <a:srgbClr val="62A6AF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Other Methodist denominations 		</a:t>
            </a:r>
            <a:r>
              <a:rPr lang="en-US" sz="4400" b="1" dirty="0">
                <a:solidFill>
                  <a:srgbClr val="62A6AF"/>
                </a:solidFill>
                <a:latin typeface="Avenir Next Demi Bold" panose="020B0503020202020204" pitchFamily="34" charset="0"/>
              </a:rPr>
              <a:t>$2M</a:t>
            </a:r>
          </a:p>
          <a:p>
            <a:pPr>
              <a:buClr>
                <a:srgbClr val="62A6AF"/>
              </a:buClr>
              <a:buFont typeface="Wingdings" pitchFamily="2" charset="2"/>
              <a:buChar char="§"/>
            </a:pPr>
            <a:endParaRPr lang="en-US" sz="3600" dirty="0">
              <a:solidFill>
                <a:schemeClr val="bg2">
                  <a:lumMod val="25000"/>
                </a:schemeClr>
              </a:solidFill>
              <a:latin typeface="Avenir Next" panose="020B0503020202020204" pitchFamily="34" charset="0"/>
            </a:endParaRPr>
          </a:p>
          <a:p>
            <a:pPr>
              <a:buClr>
                <a:srgbClr val="62A6AF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If more than one Traditional Methodist denomination would be registered, $25M would be split amongst those entities</a:t>
            </a:r>
          </a:p>
        </p:txBody>
      </p:sp>
    </p:spTree>
    <p:extLst>
      <p:ext uri="{BB962C8B-B14F-4D97-AF65-F5344CB8AC3E}">
        <p14:creationId xmlns:p14="http://schemas.microsoft.com/office/powerpoint/2010/main" val="3602366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218A7-61B3-E847-8215-210861C0B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35677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Financial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4D3A5-F294-B541-B45E-5CFC179DD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1221"/>
            <a:ext cx="10515600" cy="4542761"/>
          </a:xfrm>
        </p:spPr>
        <p:txBody>
          <a:bodyPr>
            <a:normAutofit/>
          </a:bodyPr>
          <a:lstStyle/>
          <a:p>
            <a:pPr>
              <a:buClr>
                <a:srgbClr val="62A6AF"/>
              </a:buClr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Earmark for Ministries to Asian, Black, Hispanic-Latino, Native American and Pacific Islander Communities and Africa University</a:t>
            </a:r>
            <a:r>
              <a:rPr lang="en-US" sz="3600" dirty="0">
                <a:latin typeface="Avenir Next" panose="020B0503020202020204" pitchFamily="34" charset="0"/>
              </a:rPr>
              <a:t>			</a:t>
            </a:r>
            <a:r>
              <a:rPr lang="en-US" sz="2600" dirty="0">
                <a:latin typeface="Avenir Next" panose="020B0503020202020204" pitchFamily="34" charset="0"/>
              </a:rPr>
              <a:t>			</a:t>
            </a:r>
            <a:r>
              <a:rPr lang="en-US" sz="4400" b="1" dirty="0">
                <a:solidFill>
                  <a:srgbClr val="62A6AF"/>
                </a:solidFill>
                <a:latin typeface="Avenir Next Demi Bold" panose="020B0503020202020204" pitchFamily="34" charset="0"/>
              </a:rPr>
              <a:t>$39M over two quadrennia</a:t>
            </a:r>
            <a:r>
              <a:rPr lang="en-US" sz="3200" dirty="0">
                <a:latin typeface="Avenir Next" panose="020B0503020202020204" pitchFamily="34" charset="0"/>
              </a:rPr>
              <a:t>	</a:t>
            </a:r>
            <a:r>
              <a:rPr lang="en-US" sz="2600" dirty="0">
                <a:latin typeface="Avenir Next" panose="020B0503020202020204" pitchFamily="34" charset="0"/>
              </a:rPr>
              <a:t>			</a:t>
            </a:r>
          </a:p>
          <a:p>
            <a:pPr>
              <a:buClr>
                <a:srgbClr val="62A6AF"/>
              </a:buClr>
              <a:buFont typeface="Wingdings" pitchFamily="2" charset="2"/>
              <a:buChar char="§"/>
            </a:pPr>
            <a:endParaRPr lang="en-US" sz="3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73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4CCFB-CCCD-2649-8528-B780DB580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48032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Moratorium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149AE-5E8A-9843-A691-D9462643A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1221"/>
            <a:ext cx="10515600" cy="4125741"/>
          </a:xfrm>
        </p:spPr>
        <p:txBody>
          <a:bodyPr>
            <a:normAutofit/>
          </a:bodyPr>
          <a:lstStyle/>
          <a:p>
            <a:pPr>
              <a:buClr>
                <a:srgbClr val="62A6AF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Bishops asked to place all administrative and judicial processes addressing restrictions in Book of Discipline related to self-avowed practicing homosexuals or same-sex weddings in abeyance</a:t>
            </a:r>
          </a:p>
          <a:p>
            <a:pPr lvl="1">
              <a:buClr>
                <a:srgbClr val="62A6AF"/>
              </a:buClr>
              <a:buFont typeface="Wingdings" pitchFamily="2" charset="2"/>
              <a:buChar char="§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January 1, 2020 through adjournment of first conference of the post-separation UMC </a:t>
            </a:r>
          </a:p>
        </p:txBody>
      </p:sp>
    </p:spTree>
    <p:extLst>
      <p:ext uri="{BB962C8B-B14F-4D97-AF65-F5344CB8AC3E}">
        <p14:creationId xmlns:p14="http://schemas.microsoft.com/office/powerpoint/2010/main" val="2486232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0D1C9-4B85-E345-AF4E-4AD519C74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7037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Divorce or Reconciliation?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841A7-B8EA-B946-B5E9-33B135E5F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769708"/>
            <a:ext cx="5181600" cy="194001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“Can this church be saved? Split on LGBTQ issues, United Methodists consider divorce”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  <a:latin typeface="Avenir Next" panose="020B0503020202020204" pitchFamily="34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BB077D9-2B6A-DE40-A58A-2BF3CDEEAF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37387" y="2665477"/>
            <a:ext cx="4046624" cy="857126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4897A5DB-A97E-DE42-8464-AF4091A25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725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2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9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       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BentonGothic"/>
                <a:hlinkClick r:id="rId4"/>
              </a:rPr>
              <a:t>LOG IN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2874B52-23A8-3949-AADA-4630512DC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965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2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9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       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BentonGothic"/>
                <a:hlinkClick r:id="rId4"/>
              </a:rPr>
              <a:t>LOG IN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D34E8E-82B8-2E48-AD15-4C6A95F6FA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3841" y="2438464"/>
            <a:ext cx="2895600" cy="1689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975A1E-B413-1748-A65B-AA7B7F5CBE49}"/>
              </a:ext>
            </a:extLst>
          </p:cNvPr>
          <p:cNvSpPr txBox="1"/>
          <p:nvPr/>
        </p:nvSpPr>
        <p:spPr>
          <a:xfrm>
            <a:off x="6765538" y="4769708"/>
            <a:ext cx="431847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“The Methodists, the mediator and the divorce plan”</a:t>
            </a:r>
          </a:p>
        </p:txBody>
      </p:sp>
    </p:spTree>
    <p:extLst>
      <p:ext uri="{BB962C8B-B14F-4D97-AF65-F5344CB8AC3E}">
        <p14:creationId xmlns:p14="http://schemas.microsoft.com/office/powerpoint/2010/main" val="141197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D4DBD-FCD6-E146-B1F1-0A8456936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567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How does this all get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83E58-3FCF-7547-B384-01C936C4C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795"/>
            <a:ext cx="10515600" cy="4225968"/>
          </a:xfrm>
        </p:spPr>
        <p:txBody>
          <a:bodyPr>
            <a:normAutofit/>
          </a:bodyPr>
          <a:lstStyle/>
          <a:p>
            <a:pPr>
              <a:buClr>
                <a:srgbClr val="62A6AF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Section VI, page 6 of Protocol offers a process to help all parties receive what they need in 2020</a:t>
            </a:r>
          </a:p>
          <a:p>
            <a:pPr>
              <a:buClr>
                <a:srgbClr val="62A6AF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This section is being rewritten to identify a process that will work with the Book of Discipline</a:t>
            </a:r>
          </a:p>
          <a:p>
            <a:pPr>
              <a:buClr>
                <a:srgbClr val="62A6AF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It will require a high level of coordination and cooperation</a:t>
            </a:r>
          </a:p>
        </p:txBody>
      </p:sp>
    </p:spTree>
    <p:extLst>
      <p:ext uri="{BB962C8B-B14F-4D97-AF65-F5344CB8AC3E}">
        <p14:creationId xmlns:p14="http://schemas.microsoft.com/office/powerpoint/2010/main" val="2068220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14E92-F7E8-D24C-B6DC-1C201E66C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48031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A8E53-A493-8741-B145-E38E8BD32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6507"/>
            <a:ext cx="10515600" cy="4150455"/>
          </a:xfrm>
        </p:spPr>
        <p:txBody>
          <a:bodyPr>
            <a:normAutofit/>
          </a:bodyPr>
          <a:lstStyle/>
          <a:p>
            <a:pPr>
              <a:buClr>
                <a:srgbClr val="62A6AF"/>
              </a:buClr>
              <a:buFont typeface="Wingdings" pitchFamily="2" charset="2"/>
              <a:buChar char="§"/>
            </a:pP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Draft Legislation by Mediation Team</a:t>
            </a:r>
          </a:p>
          <a:p>
            <a:pPr>
              <a:buClr>
                <a:srgbClr val="62A6AF"/>
              </a:buClr>
              <a:buFont typeface="Wingdings" pitchFamily="2" charset="2"/>
              <a:buChar char="§"/>
            </a:pP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Find a way to get legislation to the General Conference delegates</a:t>
            </a:r>
          </a:p>
          <a:p>
            <a:pPr lvl="1">
              <a:buClr>
                <a:srgbClr val="62A6AF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Annual Conference passes legislation without changes</a:t>
            </a:r>
          </a:p>
          <a:p>
            <a:pPr lvl="1">
              <a:buClr>
                <a:srgbClr val="62A6AF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Motion to suspend the rules</a:t>
            </a:r>
          </a:p>
          <a:p>
            <a:pPr lvl="1">
              <a:buClr>
                <a:srgbClr val="62A6AF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Motion to Substitute</a:t>
            </a:r>
          </a:p>
        </p:txBody>
      </p:sp>
    </p:spTree>
    <p:extLst>
      <p:ext uri="{BB962C8B-B14F-4D97-AF65-F5344CB8AC3E}">
        <p14:creationId xmlns:p14="http://schemas.microsoft.com/office/powerpoint/2010/main" val="838355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CD3D5-170A-3642-9C57-07F59A906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4803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The Mediation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4CAAE-7842-CC49-98D8-0509C4AC1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9437"/>
            <a:ext cx="10515600" cy="4621427"/>
          </a:xfrm>
        </p:spPr>
        <p:txBody>
          <a:bodyPr>
            <a:normAutofit/>
          </a:bodyPr>
          <a:lstStyle/>
          <a:p>
            <a:pPr>
              <a:buClr>
                <a:srgbClr val="63A4AE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Bishop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Yambasu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 and Central Conference bishops called the group together in July, 2019 in Chicago</a:t>
            </a:r>
          </a:p>
          <a:p>
            <a:pPr>
              <a:buClr>
                <a:srgbClr val="63A4AE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US Bishops</a:t>
            </a:r>
          </a:p>
          <a:p>
            <a:pPr>
              <a:buClr>
                <a:srgbClr val="63A4AE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Members of Central Conferences</a:t>
            </a:r>
          </a:p>
          <a:p>
            <a:pPr>
              <a:buClr>
                <a:srgbClr val="63A4AE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Progressives, Traditionalists, Centrists representing a variety of groups in the UMC</a:t>
            </a:r>
          </a:p>
          <a:p>
            <a:pPr>
              <a:buClr>
                <a:srgbClr val="63A4AE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No budget. All volunteer. No authority.</a:t>
            </a:r>
          </a:p>
          <a:p>
            <a:pPr>
              <a:buClr>
                <a:srgbClr val="63A4AE"/>
              </a:buClr>
              <a:buFont typeface="Wingdings" pitchFamily="2" charset="2"/>
              <a:buChar char="§"/>
            </a:pPr>
            <a:endParaRPr lang="en-US" sz="3600" dirty="0">
              <a:solidFill>
                <a:schemeClr val="bg2">
                  <a:lumMod val="25000"/>
                </a:schemeClr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111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72DBE082-8C12-3E45-AA0E-DDA72A118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0695" y="759343"/>
            <a:ext cx="11610610" cy="5339313"/>
          </a:xfrm>
        </p:spPr>
      </p:pic>
    </p:spTree>
    <p:extLst>
      <p:ext uri="{BB962C8B-B14F-4D97-AF65-F5344CB8AC3E}">
        <p14:creationId xmlns:p14="http://schemas.microsoft.com/office/powerpoint/2010/main" val="794693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F7E93-3BCC-6C48-84A3-39DDD2F97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48031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Kenneth Feinberg</a:t>
            </a:r>
          </a:p>
        </p:txBody>
      </p:sp>
      <p:pic>
        <p:nvPicPr>
          <p:cNvPr id="6" name="Content Placeholder 5" descr="A group of people sitting next to a person in a suit and tie&#10;&#10;Description automatically generated">
            <a:extLst>
              <a:ext uri="{FF2B5EF4-FFF2-40B4-BE49-F238E27FC236}">
                <a16:creationId xmlns:a16="http://schemas.microsoft.com/office/drawing/2014/main" id="{B7F8D3B8-A121-E141-9BBC-BA626A909D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998620"/>
            <a:ext cx="4793769" cy="43513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0350A2-E73E-6042-A95E-0B90C5D36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8620"/>
            <a:ext cx="5181600" cy="4351338"/>
          </a:xfrm>
        </p:spPr>
        <p:txBody>
          <a:bodyPr>
            <a:normAutofit/>
          </a:bodyPr>
          <a:lstStyle/>
          <a:p>
            <a:pPr>
              <a:buClr>
                <a:srgbClr val="62A3AD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Deepwater Horizon, 9-11 Fund, TARP, Boeing, GM, Volkswagen, Hokie Spirit Fund</a:t>
            </a:r>
          </a:p>
          <a:p>
            <a:pPr>
              <a:buClr>
                <a:srgbClr val="62A3AD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Pro bono services – Six days of mediation along with meetings between sessions</a:t>
            </a:r>
          </a:p>
          <a:p>
            <a:pPr>
              <a:buClr>
                <a:srgbClr val="62A3AD"/>
              </a:buClr>
              <a:buFont typeface="Wingdings" pitchFamily="2" charset="2"/>
              <a:buChar char="§"/>
            </a:pPr>
            <a:endParaRPr lang="en-US" dirty="0">
              <a:solidFill>
                <a:schemeClr val="bg2">
                  <a:lumMod val="25000"/>
                </a:schemeClr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89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B6066-143D-C342-9494-42CBFA4DF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567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Commitment to the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E81FC-6349-A142-8100-39E04C9E2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6509"/>
            <a:ext cx="10515600" cy="4831490"/>
          </a:xfrm>
        </p:spPr>
        <p:txBody>
          <a:bodyPr>
            <a:normAutofit fontScale="92500"/>
          </a:bodyPr>
          <a:lstStyle/>
          <a:p>
            <a:pPr>
              <a:buClr>
                <a:srgbClr val="63A3AD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Groups will no longer support the plans they created</a:t>
            </a:r>
          </a:p>
          <a:p>
            <a:pPr>
              <a:buClr>
                <a:srgbClr val="63A3AD"/>
              </a:buClr>
              <a:buFont typeface="Wingdings" pitchFamily="2" charset="2"/>
              <a:buChar char="§"/>
            </a:pP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Some separation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is assumed</a:t>
            </a:r>
          </a:p>
          <a:p>
            <a:pPr>
              <a:buClr>
                <a:srgbClr val="63A3AD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Mediation Team will develop legislation to offer the 2020 General Conference</a:t>
            </a:r>
          </a:p>
          <a:p>
            <a:pPr>
              <a:buClr>
                <a:srgbClr val="63A3AD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Group will use best efforts to encourage all parties/groups to vote for Protocol legislation</a:t>
            </a:r>
          </a:p>
          <a:p>
            <a:pPr>
              <a:buClr>
                <a:srgbClr val="63A3AD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Those who choose to separate agree to bring no claims for additional assets of the UMC in the future</a:t>
            </a:r>
          </a:p>
        </p:txBody>
      </p:sp>
    </p:spTree>
    <p:extLst>
      <p:ext uri="{BB962C8B-B14F-4D97-AF65-F5344CB8AC3E}">
        <p14:creationId xmlns:p14="http://schemas.microsoft.com/office/powerpoint/2010/main" val="3693549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3CE6B-6C08-9D44-878D-86C67CA0F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567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Remaining United Methodist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5C7CE-5BBB-2B40-9762-3A28BE9AC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1221"/>
            <a:ext cx="10515600" cy="4806778"/>
          </a:xfrm>
        </p:spPr>
        <p:txBody>
          <a:bodyPr>
            <a:normAutofit/>
          </a:bodyPr>
          <a:lstStyle/>
          <a:p>
            <a:pPr>
              <a:buClr>
                <a:srgbClr val="64A5AF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No Annual Conference must vote</a:t>
            </a:r>
          </a:p>
          <a:p>
            <a:pPr>
              <a:buClr>
                <a:srgbClr val="64A5AF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No local church must vote</a:t>
            </a:r>
          </a:p>
          <a:p>
            <a:pPr>
              <a:buClr>
                <a:srgbClr val="64A5AF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You are a UMC, and unless your Annual Conference votes to separate, you remain a UMC by simply doing nothing. </a:t>
            </a:r>
          </a:p>
          <a:p>
            <a:pPr>
              <a:buClr>
                <a:srgbClr val="64A5AF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If your Annual Conference votes to separate, you can vote to remain in UMC and move to another Annual Conference.</a:t>
            </a:r>
          </a:p>
        </p:txBody>
      </p:sp>
    </p:spTree>
    <p:extLst>
      <p:ext uri="{BB962C8B-B14F-4D97-AF65-F5344CB8AC3E}">
        <p14:creationId xmlns:p14="http://schemas.microsoft.com/office/powerpoint/2010/main" val="2212567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30935-9795-D640-865E-EABE29A41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60388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Process and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337CD-6F9D-4A4D-B780-48E908405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2001794"/>
            <a:ext cx="11353801" cy="48562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63A6AF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Registration of intent of forming new denomination: </a:t>
            </a:r>
            <a:r>
              <a:rPr lang="en-US" sz="4400" b="1" dirty="0">
                <a:solidFill>
                  <a:srgbClr val="62A6AF"/>
                </a:solidFill>
                <a:latin typeface="Avenir Next Demi Bold" panose="020B0503020202020204" pitchFamily="34" charset="0"/>
              </a:rPr>
              <a:t>5/15/21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 </a:t>
            </a:r>
          </a:p>
          <a:p>
            <a:pPr>
              <a:lnSpc>
                <a:spcPct val="100000"/>
              </a:lnSpc>
              <a:buClr>
                <a:srgbClr val="63A6AF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Central Conferences may join new denomination: </a:t>
            </a:r>
            <a:r>
              <a:rPr lang="en-US" sz="4800" b="1" dirty="0">
                <a:solidFill>
                  <a:srgbClr val="62A6AF"/>
                </a:solidFill>
                <a:latin typeface="Avenir Next Demi Bold" panose="020B0503020202020204" pitchFamily="34" charset="0"/>
              </a:rPr>
              <a:t>12/31/21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 </a:t>
            </a:r>
          </a:p>
          <a:p>
            <a:pPr>
              <a:lnSpc>
                <a:spcPct val="100000"/>
              </a:lnSpc>
              <a:buClr>
                <a:srgbClr val="63A6AF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All AC’s may vote to join new denomination:</a:t>
            </a:r>
            <a:endParaRPr lang="en-US" sz="4800" b="1" dirty="0">
              <a:solidFill>
                <a:srgbClr val="62A6AF"/>
              </a:solidFill>
              <a:latin typeface="Avenir Next Demi Bold" panose="020B0503020202020204" pitchFamily="34" charset="0"/>
            </a:endParaRPr>
          </a:p>
          <a:p>
            <a:pPr lvl="1">
              <a:lnSpc>
                <a:spcPct val="110000"/>
              </a:lnSpc>
              <a:buClr>
                <a:srgbClr val="63A6AF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20% support threshold to call for a vote</a:t>
            </a:r>
          </a:p>
          <a:p>
            <a:pPr lvl="1">
              <a:lnSpc>
                <a:spcPct val="110000"/>
              </a:lnSpc>
              <a:buClr>
                <a:srgbClr val="63A6AF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Must be supported by 57%</a:t>
            </a:r>
          </a:p>
          <a:p>
            <a:pPr lvl="1">
              <a:lnSpc>
                <a:spcPct val="110000"/>
              </a:lnSpc>
              <a:buClr>
                <a:srgbClr val="63A6AF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Affiliation vote must be conducted before: 	      </a:t>
            </a:r>
            <a:r>
              <a:rPr lang="en-US" sz="4800" b="1" dirty="0">
                <a:solidFill>
                  <a:srgbClr val="62A6AF"/>
                </a:solidFill>
                <a:latin typeface="Avenir Next Demi Bold" panose="020B0503020202020204" pitchFamily="34" charset="0"/>
              </a:rPr>
              <a:t>7/1/21 </a:t>
            </a:r>
          </a:p>
          <a:p>
            <a:pPr lvl="2">
              <a:lnSpc>
                <a:spcPct val="200000"/>
              </a:lnSpc>
              <a:buClr>
                <a:srgbClr val="63A6AF"/>
              </a:buClr>
              <a:buFont typeface="Wingdings" pitchFamily="2" charset="2"/>
              <a:buChar char="§"/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987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955BD-A77F-EE4F-9AA9-E262AAC98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567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Process and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BD4EE-50E6-4D43-BE56-C03479476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8865"/>
            <a:ext cx="10515600" cy="4138098"/>
          </a:xfrm>
        </p:spPr>
        <p:txBody>
          <a:bodyPr>
            <a:normAutofit/>
          </a:bodyPr>
          <a:lstStyle/>
          <a:p>
            <a:pPr>
              <a:buClr>
                <a:srgbClr val="62A6AF"/>
              </a:buClr>
              <a:buFont typeface="Wingdings" pitchFamily="2" charset="2"/>
              <a:buChar char="§"/>
            </a:pP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Local churches who want to remain in the UMC if Annual Conference separates</a:t>
            </a:r>
          </a:p>
          <a:p>
            <a:pPr lvl="1">
              <a:buClr>
                <a:srgbClr val="62A6AF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Church Council: choose simple majority or supermajority vote</a:t>
            </a:r>
          </a:p>
          <a:p>
            <a:pPr lvl="1">
              <a:buClr>
                <a:srgbClr val="62A6AF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Vote taken at Church Conference</a:t>
            </a:r>
          </a:p>
          <a:p>
            <a:pPr>
              <a:buClr>
                <a:srgbClr val="62A6AF"/>
              </a:buClr>
              <a:buFont typeface="Wingdings" pitchFamily="2" charset="2"/>
              <a:buChar char="§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121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5F32C-ACB4-4341-A2FF-3028EE123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567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Financial 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1B57C-FC66-C14E-84CA-B1987CBF2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8291"/>
            <a:ext cx="10515600" cy="4769708"/>
          </a:xfrm>
        </p:spPr>
        <p:txBody>
          <a:bodyPr>
            <a:normAutofit/>
          </a:bodyPr>
          <a:lstStyle/>
          <a:p>
            <a:pPr>
              <a:buClr>
                <a:srgbClr val="62A6AF"/>
              </a:buClr>
              <a:buFont typeface="Wingdings" pitchFamily="2" charset="2"/>
              <a:buChar char="§"/>
            </a:pP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Local Church joining a Methodist denomination (pursuant to the Protocol)</a:t>
            </a:r>
          </a:p>
          <a:p>
            <a:pPr lvl="1">
              <a:buClr>
                <a:srgbClr val="62A6AF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Retains its assets and liabilities</a:t>
            </a:r>
          </a:p>
          <a:p>
            <a:pPr lvl="1">
              <a:buClr>
                <a:srgbClr val="62A6AF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Annual Conference will not exercise its </a:t>
            </a:r>
            <a:b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</a:b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trust clause</a:t>
            </a:r>
          </a:p>
          <a:p>
            <a:pPr lvl="1">
              <a:buClr>
                <a:srgbClr val="62A6AF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Expected to maintain connectional responsibilities prior to departure</a:t>
            </a:r>
          </a:p>
          <a:p>
            <a:pPr lvl="1">
              <a:buClr>
                <a:srgbClr val="62A6AF"/>
              </a:buClr>
              <a:buFont typeface="Wingdings" pitchFamily="2" charset="2"/>
              <a:buChar char="§"/>
            </a:pPr>
            <a:endParaRPr lang="en-US" sz="3600" dirty="0">
              <a:solidFill>
                <a:schemeClr val="bg2">
                  <a:lumMod val="25000"/>
                </a:schemeClr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035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2647</TotalTime>
  <Words>575</Words>
  <Application>Microsoft Macintosh PowerPoint</Application>
  <PresentationFormat>Widescreen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Avenir Next</vt:lpstr>
      <vt:lpstr>Avenir Next Demi Bold</vt:lpstr>
      <vt:lpstr>BentonGothic</vt:lpstr>
      <vt:lpstr>Calibri</vt:lpstr>
      <vt:lpstr>Calibri Light</vt:lpstr>
      <vt:lpstr>Wingdings</vt:lpstr>
      <vt:lpstr>Office Theme</vt:lpstr>
      <vt:lpstr>Protocol of Reconciliation &amp; Grace Through Separation</vt:lpstr>
      <vt:lpstr>The Mediation Team</vt:lpstr>
      <vt:lpstr>PowerPoint Presentation</vt:lpstr>
      <vt:lpstr>Kenneth Feinberg</vt:lpstr>
      <vt:lpstr>Commitment to the Protocol</vt:lpstr>
      <vt:lpstr>Remaining United Methodist</vt:lpstr>
      <vt:lpstr>Process and Timeline</vt:lpstr>
      <vt:lpstr>Process and Timeline</vt:lpstr>
      <vt:lpstr>Financial Agreement</vt:lpstr>
      <vt:lpstr>Annual Conferences </vt:lpstr>
      <vt:lpstr>Financial Agreements</vt:lpstr>
      <vt:lpstr>Financial Agreements</vt:lpstr>
      <vt:lpstr>Moratorium</vt:lpstr>
      <vt:lpstr>Divorce or Reconciliation?</vt:lpstr>
      <vt:lpstr>How does this all get done?</vt:lpstr>
      <vt:lpstr>What’s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Protocol of Reconciliation &amp; Grace Through Separation</dc:title>
  <dc:creator>Tom Berlin</dc:creator>
  <cp:lastModifiedBy>Todd Rossnagel</cp:lastModifiedBy>
  <cp:revision>41</cp:revision>
  <dcterms:created xsi:type="dcterms:W3CDTF">2020-01-04T15:56:20Z</dcterms:created>
  <dcterms:modified xsi:type="dcterms:W3CDTF">2020-02-15T13:19:04Z</dcterms:modified>
</cp:coreProperties>
</file>